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9"/>
  </p:notesMasterIdLst>
  <p:sldIdLst>
    <p:sldId id="256" r:id="rId2"/>
    <p:sldId id="257" r:id="rId3"/>
    <p:sldId id="258" r:id="rId4"/>
    <p:sldId id="260" r:id="rId5"/>
    <p:sldId id="259" r:id="rId6"/>
    <p:sldId id="261" r:id="rId7"/>
    <p:sldId id="262"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Open Sans" panose="020B060603050402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E47"/>
    <a:srgbClr val="FFC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26E3F-64C1-4FDF-B7DE-A57B30B91AC7}">
  <a:tblStyle styleId="{CB226E3F-64C1-4FDF-B7DE-A57B30B91AC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5"/>
  </p:normalViewPr>
  <p:slideViewPr>
    <p:cSldViewPr snapToGrid="0">
      <p:cViewPr varScale="1">
        <p:scale>
          <a:sx n="102" d="100"/>
          <a:sy n="102" d="100"/>
        </p:scale>
        <p:origin x="23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657981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58e364b71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58e364b7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49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5c4658b4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5c4658b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057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73920f3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73920f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82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73920f3b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73920f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86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73920f3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73920f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92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73920f3b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73920f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17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5c4658b4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5c4658b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68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E278-2786-0245-AF9E-D5FF1EA626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CCCDEF0-BDAF-7040-BF07-7B0E828886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DAF5E0-07E4-0243-A1A1-7A194EF6E278}"/>
              </a:ext>
            </a:extLst>
          </p:cNvPr>
          <p:cNvSpPr>
            <a:spLocks noGrp="1"/>
          </p:cNvSpPr>
          <p:nvPr>
            <p:ph type="dt" sz="half" idx="10"/>
          </p:nvPr>
        </p:nvSpPr>
        <p:spPr/>
        <p:txBody>
          <a:bodyPr/>
          <a:lstStyle/>
          <a:p>
            <a:fld id="{B61BEF0D-F0BB-DE4B-95CE-6DB70DBA9567}" type="datetimeFigureOut">
              <a:rPr lang="en-US" smtClean="0"/>
              <a:pPr/>
              <a:t>3/16/22</a:t>
            </a:fld>
            <a:endParaRPr lang="en-US" dirty="0"/>
          </a:p>
        </p:txBody>
      </p:sp>
      <p:sp>
        <p:nvSpPr>
          <p:cNvPr id="5" name="Footer Placeholder 4">
            <a:extLst>
              <a:ext uri="{FF2B5EF4-FFF2-40B4-BE49-F238E27FC236}">
                <a16:creationId xmlns:a16="http://schemas.microsoft.com/office/drawing/2014/main" id="{41617E13-05CE-C046-AE29-372F6274AC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E05D49-B3BC-484B-9F17-ADB8A0BD48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916333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7ACF-6EAB-C84C-B7F8-07613944D0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152B1E-6914-A34A-BBE2-E679D3DBC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8BCE9-95EF-944D-ACFF-3898A598EACC}"/>
              </a:ext>
            </a:extLst>
          </p:cNvPr>
          <p:cNvSpPr>
            <a:spLocks noGrp="1"/>
          </p:cNvSpPr>
          <p:nvPr>
            <p:ph type="dt" sz="half" idx="10"/>
          </p:nvPr>
        </p:nvSpPr>
        <p:spPr/>
        <p:txBody>
          <a:bodyPr/>
          <a:lstStyle/>
          <a:p>
            <a:fld id="{70DDF080-5E8C-48AD-84E5-6C08B304C14E}" type="datetimeFigureOut">
              <a:rPr lang="en-US" smtClean="0"/>
              <a:t>3/16/22</a:t>
            </a:fld>
            <a:endParaRPr lang="en-US" dirty="0"/>
          </a:p>
        </p:txBody>
      </p:sp>
      <p:sp>
        <p:nvSpPr>
          <p:cNvPr id="5" name="Footer Placeholder 4">
            <a:extLst>
              <a:ext uri="{FF2B5EF4-FFF2-40B4-BE49-F238E27FC236}">
                <a16:creationId xmlns:a16="http://schemas.microsoft.com/office/drawing/2014/main" id="{D007A6D9-E166-384A-9D03-5A3149D8D2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81E22-B2EF-134F-AEC9-8F99B0A17AB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091195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59E77-C35B-2949-B568-B20BC2F0BAF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F6519-3D84-0E4C-B6E1-0227BE1623B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301DB-67F1-3D44-9AF0-92D5D9AE8501}"/>
              </a:ext>
            </a:extLst>
          </p:cNvPr>
          <p:cNvSpPr>
            <a:spLocks noGrp="1"/>
          </p:cNvSpPr>
          <p:nvPr>
            <p:ph type="dt" sz="half" idx="10"/>
          </p:nvPr>
        </p:nvSpPr>
        <p:spPr/>
        <p:txBody>
          <a:bodyPr/>
          <a:lstStyle/>
          <a:p>
            <a:fld id="{B61BEF0D-F0BB-DE4B-95CE-6DB70DBA9567}" type="datetimeFigureOut">
              <a:rPr lang="en-US" smtClean="0"/>
              <a:pPr/>
              <a:t>3/16/22</a:t>
            </a:fld>
            <a:endParaRPr lang="en-US" dirty="0"/>
          </a:p>
        </p:txBody>
      </p:sp>
      <p:sp>
        <p:nvSpPr>
          <p:cNvPr id="5" name="Footer Placeholder 4">
            <a:extLst>
              <a:ext uri="{FF2B5EF4-FFF2-40B4-BE49-F238E27FC236}">
                <a16:creationId xmlns:a16="http://schemas.microsoft.com/office/drawing/2014/main" id="{168F9B5E-3839-8A48-8192-8E8FAFDD9D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E3BFA2-961D-9543-9503-866B478A49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04709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85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2318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2198A1"/>
              </a:buClr>
              <a:buSzPts val="1800"/>
              <a:buChar char="●"/>
              <a:defRPr/>
            </a:lvl1pPr>
            <a:lvl2pPr marL="914400" lvl="1" indent="-317500">
              <a:spcBef>
                <a:spcPts val="1600"/>
              </a:spcBef>
              <a:spcAft>
                <a:spcPts val="0"/>
              </a:spcAft>
              <a:buClr>
                <a:srgbClr val="F57638"/>
              </a:buClr>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897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2B3A-A95A-6E4F-921E-5E00DB495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B0FBC-6910-9949-81A4-EB61F2BDED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28BCE-D63F-9148-B09B-815F0B37CA5D}"/>
              </a:ext>
            </a:extLst>
          </p:cNvPr>
          <p:cNvSpPr>
            <a:spLocks noGrp="1"/>
          </p:cNvSpPr>
          <p:nvPr>
            <p:ph type="dt" sz="half" idx="10"/>
          </p:nvPr>
        </p:nvSpPr>
        <p:spPr/>
        <p:txBody>
          <a:bodyPr/>
          <a:lstStyle/>
          <a:p>
            <a:fld id="{70DDF080-5E8C-48AD-84E5-6C08B304C14E}" type="datetimeFigureOut">
              <a:rPr lang="en-US" smtClean="0"/>
              <a:t>3/16/22</a:t>
            </a:fld>
            <a:endParaRPr lang="en-US" dirty="0"/>
          </a:p>
        </p:txBody>
      </p:sp>
      <p:sp>
        <p:nvSpPr>
          <p:cNvPr id="5" name="Footer Placeholder 4">
            <a:extLst>
              <a:ext uri="{FF2B5EF4-FFF2-40B4-BE49-F238E27FC236}">
                <a16:creationId xmlns:a16="http://schemas.microsoft.com/office/drawing/2014/main" id="{564F9560-0D04-F142-8F48-762FC4F025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4E9020-12A8-3A40-B427-2CCBECF3A0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5347201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E92D-5663-7549-98CB-21B93B00C28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04A039-4B39-0C43-909A-C2EECE48C89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D0AE7-1423-C74F-BF41-0944FE312BC2}"/>
              </a:ext>
            </a:extLst>
          </p:cNvPr>
          <p:cNvSpPr>
            <a:spLocks noGrp="1"/>
          </p:cNvSpPr>
          <p:nvPr>
            <p:ph type="dt" sz="half" idx="10"/>
          </p:nvPr>
        </p:nvSpPr>
        <p:spPr/>
        <p:txBody>
          <a:bodyPr/>
          <a:lstStyle/>
          <a:p>
            <a:fld id="{B61BEF0D-F0BB-DE4B-95CE-6DB70DBA9567}" type="datetimeFigureOut">
              <a:rPr lang="en-US" smtClean="0"/>
              <a:pPr/>
              <a:t>3/16/22</a:t>
            </a:fld>
            <a:endParaRPr lang="en-US" dirty="0"/>
          </a:p>
        </p:txBody>
      </p:sp>
      <p:sp>
        <p:nvSpPr>
          <p:cNvPr id="5" name="Footer Placeholder 4">
            <a:extLst>
              <a:ext uri="{FF2B5EF4-FFF2-40B4-BE49-F238E27FC236}">
                <a16:creationId xmlns:a16="http://schemas.microsoft.com/office/drawing/2014/main" id="{AD944794-9DE1-0644-91E5-F9E6B904F4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B54936-9B9F-4A4E-AC97-3398DABAA3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57272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6329-DEFC-1F4F-A85F-3A302CE8D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D4F87-EDE0-B243-9FDA-3B223791BC3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38FFC0-E7D5-EE4E-AF0D-AA30A97CEE0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B44DCF-E153-BA49-9098-2BA1165C2DEF}"/>
              </a:ext>
            </a:extLst>
          </p:cNvPr>
          <p:cNvSpPr>
            <a:spLocks noGrp="1"/>
          </p:cNvSpPr>
          <p:nvPr>
            <p:ph type="dt" sz="half" idx="10"/>
          </p:nvPr>
        </p:nvSpPr>
        <p:spPr/>
        <p:txBody>
          <a:bodyPr/>
          <a:lstStyle/>
          <a:p>
            <a:fld id="{B61BEF0D-F0BB-DE4B-95CE-6DB70DBA9567}" type="datetimeFigureOut">
              <a:rPr lang="en-US" smtClean="0"/>
              <a:pPr/>
              <a:t>3/16/22</a:t>
            </a:fld>
            <a:endParaRPr lang="en-US" dirty="0"/>
          </a:p>
        </p:txBody>
      </p:sp>
      <p:sp>
        <p:nvSpPr>
          <p:cNvPr id="6" name="Footer Placeholder 5">
            <a:extLst>
              <a:ext uri="{FF2B5EF4-FFF2-40B4-BE49-F238E27FC236}">
                <a16:creationId xmlns:a16="http://schemas.microsoft.com/office/drawing/2014/main" id="{72114360-B274-5949-A8F5-74AF44375D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45CDFE-1E1D-9646-B9B2-43071CE903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489587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3FFE-5FA0-1642-8AFB-A2479656E83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BD0C18-4C07-E442-880B-05D1649D959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50D51-1F13-074C-A3E8-290C14FCC9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012E7C-8C57-1847-A263-96A1FDB0B5A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B2CFF8-D61C-A442-AA7A-74F2B90D1F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E84A7-A8F4-574A-A109-21EEA0D8B8F3}"/>
              </a:ext>
            </a:extLst>
          </p:cNvPr>
          <p:cNvSpPr>
            <a:spLocks noGrp="1"/>
          </p:cNvSpPr>
          <p:nvPr>
            <p:ph type="dt" sz="half" idx="10"/>
          </p:nvPr>
        </p:nvSpPr>
        <p:spPr/>
        <p:txBody>
          <a:bodyPr/>
          <a:lstStyle/>
          <a:p>
            <a:fld id="{B61BEF0D-F0BB-DE4B-95CE-6DB70DBA9567}" type="datetimeFigureOut">
              <a:rPr lang="en-US" smtClean="0"/>
              <a:pPr/>
              <a:t>3/16/22</a:t>
            </a:fld>
            <a:endParaRPr lang="en-US" dirty="0"/>
          </a:p>
        </p:txBody>
      </p:sp>
      <p:sp>
        <p:nvSpPr>
          <p:cNvPr id="8" name="Footer Placeholder 7">
            <a:extLst>
              <a:ext uri="{FF2B5EF4-FFF2-40B4-BE49-F238E27FC236}">
                <a16:creationId xmlns:a16="http://schemas.microsoft.com/office/drawing/2014/main" id="{B1E4E61F-B368-C94B-A9C2-167FD727B4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E3C055F-C855-8745-86EE-E131E6AC0D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490371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EDAB-A9AE-0E40-9588-60687D873D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E8C535-F2B0-0948-8DE6-49D3D0911343}"/>
              </a:ext>
            </a:extLst>
          </p:cNvPr>
          <p:cNvSpPr>
            <a:spLocks noGrp="1"/>
          </p:cNvSpPr>
          <p:nvPr>
            <p:ph type="dt" sz="half" idx="10"/>
          </p:nvPr>
        </p:nvSpPr>
        <p:spPr/>
        <p:txBody>
          <a:bodyPr/>
          <a:lstStyle/>
          <a:p>
            <a:fld id="{B61BEF0D-F0BB-DE4B-95CE-6DB70DBA9567}" type="datetimeFigureOut">
              <a:rPr lang="en-US" smtClean="0"/>
              <a:pPr/>
              <a:t>3/16/22</a:t>
            </a:fld>
            <a:endParaRPr lang="en-US" dirty="0"/>
          </a:p>
        </p:txBody>
      </p:sp>
      <p:sp>
        <p:nvSpPr>
          <p:cNvPr id="4" name="Footer Placeholder 3">
            <a:extLst>
              <a:ext uri="{FF2B5EF4-FFF2-40B4-BE49-F238E27FC236}">
                <a16:creationId xmlns:a16="http://schemas.microsoft.com/office/drawing/2014/main" id="{984324D9-FFE7-E04C-868F-633A5983CB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A88DAE-2A5A-F443-8160-5825550F58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0083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84BB3-1F0A-2747-A04A-E258148ECCFB}"/>
              </a:ext>
            </a:extLst>
          </p:cNvPr>
          <p:cNvSpPr>
            <a:spLocks noGrp="1"/>
          </p:cNvSpPr>
          <p:nvPr>
            <p:ph type="dt" sz="half" idx="10"/>
          </p:nvPr>
        </p:nvSpPr>
        <p:spPr/>
        <p:txBody>
          <a:bodyPr/>
          <a:lstStyle/>
          <a:p>
            <a:fld id="{B61BEF0D-F0BB-DE4B-95CE-6DB70DBA9567}" type="datetimeFigureOut">
              <a:rPr lang="en-US" smtClean="0"/>
              <a:pPr/>
              <a:t>3/16/22</a:t>
            </a:fld>
            <a:endParaRPr lang="en-US" dirty="0"/>
          </a:p>
        </p:txBody>
      </p:sp>
      <p:sp>
        <p:nvSpPr>
          <p:cNvPr id="3" name="Footer Placeholder 2">
            <a:extLst>
              <a:ext uri="{FF2B5EF4-FFF2-40B4-BE49-F238E27FC236}">
                <a16:creationId xmlns:a16="http://schemas.microsoft.com/office/drawing/2014/main" id="{B6E16EC5-3CBC-FF4F-99B4-25CC5DCC49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B01526-F982-EE4A-B601-F7213DADD0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486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F1E1-6D05-D742-BF8B-8143AF4CB7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96677E-18A4-BE4A-8C69-21ACB2080D8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04E25-367D-E946-B9FD-ABCB5E58BA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3A11B81-36B2-674F-A9FC-441EC32690D0}"/>
              </a:ext>
            </a:extLst>
          </p:cNvPr>
          <p:cNvSpPr>
            <a:spLocks noGrp="1"/>
          </p:cNvSpPr>
          <p:nvPr>
            <p:ph type="dt" sz="half" idx="10"/>
          </p:nvPr>
        </p:nvSpPr>
        <p:spPr/>
        <p:txBody>
          <a:bodyPr/>
          <a:lstStyle/>
          <a:p>
            <a:fld id="{70DDF080-5E8C-48AD-84E5-6C08B304C14E}" type="datetimeFigureOut">
              <a:rPr lang="en-US" smtClean="0"/>
              <a:t>3/16/22</a:t>
            </a:fld>
            <a:endParaRPr lang="en-US" dirty="0"/>
          </a:p>
        </p:txBody>
      </p:sp>
      <p:sp>
        <p:nvSpPr>
          <p:cNvPr id="6" name="Footer Placeholder 5">
            <a:extLst>
              <a:ext uri="{FF2B5EF4-FFF2-40B4-BE49-F238E27FC236}">
                <a16:creationId xmlns:a16="http://schemas.microsoft.com/office/drawing/2014/main" id="{C9C2E673-8B18-AE48-A5DC-E5E3EA2543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D8C2F0-BF02-3144-ACFC-78725D3679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93326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CA47-0866-E743-8FE4-83194138D05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203515D-B05D-7945-9EF1-C19FB81255C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8FCDCAC-C870-9340-847A-20CAA88874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C8FAE00-D40A-5647-8878-BEC04CF174CF}"/>
              </a:ext>
            </a:extLst>
          </p:cNvPr>
          <p:cNvSpPr>
            <a:spLocks noGrp="1"/>
          </p:cNvSpPr>
          <p:nvPr>
            <p:ph type="dt" sz="half" idx="10"/>
          </p:nvPr>
        </p:nvSpPr>
        <p:spPr/>
        <p:txBody>
          <a:bodyPr/>
          <a:lstStyle/>
          <a:p>
            <a:fld id="{B61BEF0D-F0BB-DE4B-95CE-6DB70DBA9567}" type="datetimeFigureOut">
              <a:rPr lang="en-US" smtClean="0"/>
              <a:pPr/>
              <a:t>3/16/22</a:t>
            </a:fld>
            <a:endParaRPr lang="en-US" dirty="0"/>
          </a:p>
        </p:txBody>
      </p:sp>
      <p:sp>
        <p:nvSpPr>
          <p:cNvPr id="6" name="Footer Placeholder 5">
            <a:extLst>
              <a:ext uri="{FF2B5EF4-FFF2-40B4-BE49-F238E27FC236}">
                <a16:creationId xmlns:a16="http://schemas.microsoft.com/office/drawing/2014/main" id="{F8D1210C-62C4-C14F-85D1-A31CE08FA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CBF1BA-5C13-104B-BE3F-6AC10BCE7D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23826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FEA66C-6C2B-904B-9DE2-133B43F827B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C5C35A-2CFC-EE44-8A26-D9448F7CC5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027A6-73F2-2A4D-9D85-148CC2D2F1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3/16/22</a:t>
            </a:fld>
            <a:endParaRPr lang="en-US" dirty="0"/>
          </a:p>
        </p:txBody>
      </p:sp>
      <p:sp>
        <p:nvSpPr>
          <p:cNvPr id="5" name="Footer Placeholder 4">
            <a:extLst>
              <a:ext uri="{FF2B5EF4-FFF2-40B4-BE49-F238E27FC236}">
                <a16:creationId xmlns:a16="http://schemas.microsoft.com/office/drawing/2014/main" id="{562F20F8-50B9-524F-B41D-83EF531FDE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D583C0E-E7A9-0D49-B66F-B3F99ABEE50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575406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r.saintleo.edu/dayforsaintle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www.givecampus.com/schools/SaintLeoUniversity/day-for-saint-leo-20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engagement.giving@saintleo.edu"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12" name="Picture 11">
            <a:extLst>
              <a:ext uri="{FF2B5EF4-FFF2-40B4-BE49-F238E27FC236}">
                <a16:creationId xmlns:a16="http://schemas.microsoft.com/office/drawing/2014/main" id="{83E882F3-6C14-A846-8EA5-FFEF9F6B8D7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974720"/>
            <a:ext cx="9144000" cy="4657710"/>
          </a:xfrm>
          <a:prstGeom prst="rect">
            <a:avLst/>
          </a:prstGeom>
        </p:spPr>
      </p:pic>
      <p:sp>
        <p:nvSpPr>
          <p:cNvPr id="63" name="Google Shape;63;p13"/>
          <p:cNvSpPr txBox="1"/>
          <p:nvPr/>
        </p:nvSpPr>
        <p:spPr>
          <a:xfrm>
            <a:off x="2168370" y="6026565"/>
            <a:ext cx="4807260" cy="445770"/>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US" sz="2400" dirty="0">
                <a:solidFill>
                  <a:srgbClr val="195E47"/>
                </a:solidFill>
                <a:latin typeface="Roboto" panose="02000000000000000000" pitchFamily="2" charset="0"/>
                <a:ea typeface="Roboto" panose="02000000000000000000" pitchFamily="2" charset="0"/>
                <a:cs typeface="Calibri"/>
                <a:sym typeface="Calibri"/>
              </a:rPr>
              <a:t>your.saintleo.edu/DayforSaintLeo</a:t>
            </a:r>
            <a:endParaRPr dirty="0">
              <a:solidFill>
                <a:srgbClr val="195E47"/>
              </a:solidFill>
              <a:latin typeface="Roboto" panose="02000000000000000000" pitchFamily="2" charset="0"/>
              <a:ea typeface="Roboto" panose="02000000000000000000" pitchFamily="2" charset="0"/>
            </a:endParaRPr>
          </a:p>
        </p:txBody>
      </p:sp>
      <p:sp>
        <p:nvSpPr>
          <p:cNvPr id="14" name="Rectangle 13">
            <a:hlinkClick r:id="rId4"/>
            <a:extLst>
              <a:ext uri="{FF2B5EF4-FFF2-40B4-BE49-F238E27FC236}">
                <a16:creationId xmlns:a16="http://schemas.microsoft.com/office/drawing/2014/main" id="{67C2064C-7BB6-6E4A-9F60-575741B2D4D7}"/>
              </a:ext>
            </a:extLst>
          </p:cNvPr>
          <p:cNvSpPr/>
          <p:nvPr/>
        </p:nvSpPr>
        <p:spPr>
          <a:xfrm>
            <a:off x="2137410" y="5983515"/>
            <a:ext cx="4869180" cy="588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98D5806-6CF2-644D-9095-0147B60E18FD}"/>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58;p13"/>
          <p:cNvSpPr txBox="1">
            <a:spLocks noGrp="1"/>
          </p:cNvSpPr>
          <p:nvPr>
            <p:ph type="subTitle" idx="1"/>
          </p:nvPr>
        </p:nvSpPr>
        <p:spPr>
          <a:xfrm>
            <a:off x="590630" y="305940"/>
            <a:ext cx="7775169"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rgbClr val="FFC82A"/>
                </a:solidFill>
                <a:latin typeface="Roboto" panose="02000000000000000000" pitchFamily="2" charset="0"/>
                <a:ea typeface="Roboto" panose="02000000000000000000" pitchFamily="2" charset="0"/>
              </a:rPr>
              <a:t>Four Ways Volunteers Can Help Make Day for Saint Leo Successful</a:t>
            </a:r>
            <a:endParaRPr sz="3600" b="1" dirty="0">
              <a:solidFill>
                <a:srgbClr val="FFC82A"/>
              </a:solidFill>
              <a:latin typeface="Roboto" panose="02000000000000000000" pitchFamily="2" charset="0"/>
              <a:ea typeface="Roboto"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8" name="Picture 7">
            <a:extLst>
              <a:ext uri="{FF2B5EF4-FFF2-40B4-BE49-F238E27FC236}">
                <a16:creationId xmlns:a16="http://schemas.microsoft.com/office/drawing/2014/main" id="{0AABF930-84E3-D342-8A05-1B9765FCD9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31856" y="2684780"/>
            <a:ext cx="6566292" cy="3205480"/>
          </a:xfrm>
          <a:prstGeom prst="rect">
            <a:avLst/>
          </a:prstGeom>
        </p:spPr>
      </p:pic>
      <p:sp>
        <p:nvSpPr>
          <p:cNvPr id="6" name="Rectangle 5">
            <a:extLst>
              <a:ext uri="{FF2B5EF4-FFF2-40B4-BE49-F238E27FC236}">
                <a16:creationId xmlns:a16="http://schemas.microsoft.com/office/drawing/2014/main" id="{721B864F-5ED4-7E4D-B3F8-4D440CB28AB1}"/>
              </a:ext>
            </a:extLst>
          </p:cNvPr>
          <p:cNvSpPr/>
          <p:nvPr/>
        </p:nvSpPr>
        <p:spPr>
          <a:xfrm>
            <a:off x="1231856" y="3241040"/>
            <a:ext cx="6566291" cy="2720340"/>
          </a:xfrm>
          <a:prstGeom prst="rect">
            <a:avLst/>
          </a:prstGeom>
          <a:no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Google Shape;72;p14"/>
          <p:cNvSpPr txBox="1"/>
          <p:nvPr/>
        </p:nvSpPr>
        <p:spPr>
          <a:xfrm>
            <a:off x="1158279" y="1083336"/>
            <a:ext cx="6639869" cy="1671294"/>
          </a:xfrm>
          <a:prstGeom prst="rect">
            <a:avLst/>
          </a:prstGeom>
          <a:noFill/>
          <a:ln>
            <a:noFill/>
          </a:ln>
        </p:spPr>
        <p:txBody>
          <a:bodyPr spcFirstLastPara="1" wrap="square" lIns="91425" tIns="91425" rIns="91425" bIns="91425" anchor="t" anchorCtr="0">
            <a:noAutofit/>
          </a:bodyPr>
          <a:lstStyle/>
          <a:p>
            <a:pPr lvl="0">
              <a:lnSpc>
                <a:spcPts val="2120"/>
              </a:lnSpc>
            </a:pP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The </a:t>
            </a:r>
            <a:r>
              <a:rPr lang="en-US"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9</a:t>
            </a:r>
            <a:r>
              <a:rPr lang="en-US" sz="1600" b="1" baseline="30000" dirty="0">
                <a:solidFill>
                  <a:srgbClr val="195E47"/>
                </a:solidFill>
                <a:latin typeface="Open Sans" panose="020B0606030504020204" pitchFamily="34" charset="0"/>
                <a:ea typeface="Open Sans" panose="020B0606030504020204" pitchFamily="34" charset="0"/>
                <a:cs typeface="Open Sans" panose="020B0606030504020204" pitchFamily="34" charset="0"/>
              </a:rPr>
              <a:t>th</a:t>
            </a:r>
            <a:r>
              <a:rPr lang="en-US"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 Annual</a:t>
            </a:r>
            <a:r>
              <a:rPr lang="en-US" sz="1600" dirty="0">
                <a:solidFill>
                  <a:srgbClr val="195E47"/>
                </a:solidFill>
                <a:latin typeface="Open Sans" panose="020B0606030504020204" pitchFamily="34" charset="0"/>
                <a:ea typeface="Open Sans" panose="020B0606030504020204" pitchFamily="34" charset="0"/>
                <a:cs typeface="Open Sans" panose="020B0606030504020204" pitchFamily="34" charset="0"/>
              </a:rPr>
              <a:t> </a:t>
            </a:r>
            <a:r>
              <a:rPr lang="en-US"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Day for Saint Leo</a:t>
            </a:r>
            <a:r>
              <a:rPr lang="en-US" sz="1600" dirty="0">
                <a:solidFill>
                  <a:srgbClr val="195E47"/>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is an exciting 24-hour campaign that unlocks our greatest giving potential in the shortest period of time. As the number of donors and dollars increases throughout the day, the campaign receives large donations through matching gifts from generous university supporters.</a:t>
            </a:r>
          </a:p>
          <a:p>
            <a:pPr marL="0" lvl="0" indent="0" algn="l" rtl="0">
              <a:spcBef>
                <a:spcPts val="0"/>
              </a:spcBef>
              <a:spcAft>
                <a:spcPts val="0"/>
              </a:spcAft>
              <a:buNone/>
            </a:pPr>
            <a:endParaRPr dirty="0"/>
          </a:p>
        </p:txBody>
      </p:sp>
      <p:sp>
        <p:nvSpPr>
          <p:cNvPr id="5" name="Google Shape;58;p13">
            <a:extLst>
              <a:ext uri="{FF2B5EF4-FFF2-40B4-BE49-F238E27FC236}">
                <a16:creationId xmlns:a16="http://schemas.microsoft.com/office/drawing/2014/main" id="{3C08D343-10B3-0F47-A894-E6E4A785E51D}"/>
              </a:ext>
            </a:extLst>
          </p:cNvPr>
          <p:cNvSpPr txBox="1">
            <a:spLocks/>
          </p:cNvSpPr>
          <p:nvPr/>
        </p:nvSpPr>
        <p:spPr>
          <a:xfrm>
            <a:off x="590630" y="305940"/>
            <a:ext cx="7775169" cy="491646"/>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195E47"/>
                </a:solidFill>
                <a:latin typeface="Roboto" panose="02000000000000000000" pitchFamily="2" charset="0"/>
                <a:ea typeface="Roboto" panose="02000000000000000000" pitchFamily="2" charset="0"/>
              </a:rPr>
              <a:t>Introduction to Day for Saint Leo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 name="Rectangle 6">
            <a:extLst>
              <a:ext uri="{FF2B5EF4-FFF2-40B4-BE49-F238E27FC236}">
                <a16:creationId xmlns:a16="http://schemas.microsoft.com/office/drawing/2014/main" id="{D0656048-EC76-FF4D-A2DD-D7B861F3DD2B}"/>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58;p13">
            <a:extLst>
              <a:ext uri="{FF2B5EF4-FFF2-40B4-BE49-F238E27FC236}">
                <a16:creationId xmlns:a16="http://schemas.microsoft.com/office/drawing/2014/main" id="{25B337F6-D276-3246-95DC-424916BCA16C}"/>
              </a:ext>
            </a:extLst>
          </p:cNvPr>
          <p:cNvSpPr txBox="1">
            <a:spLocks/>
          </p:cNvSpPr>
          <p:nvPr/>
        </p:nvSpPr>
        <p:spPr>
          <a:xfrm>
            <a:off x="1635490" y="305940"/>
            <a:ext cx="6730309" cy="1056900"/>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SzPct val="100000"/>
              <a:buNone/>
            </a:pPr>
            <a:r>
              <a:rPr lang="en-US" sz="3600" b="1" dirty="0">
                <a:solidFill>
                  <a:schemeClr val="bg1"/>
                </a:solidFill>
                <a:latin typeface="Roboto" panose="02000000000000000000" pitchFamily="2" charset="0"/>
                <a:ea typeface="Roboto" panose="02000000000000000000" pitchFamily="2" charset="0"/>
              </a:rPr>
              <a:t>Sign up and become an advocate to track your impact</a:t>
            </a:r>
          </a:p>
        </p:txBody>
      </p:sp>
      <p:sp>
        <p:nvSpPr>
          <p:cNvPr id="80" name="Google Shape;80;p15"/>
          <p:cNvSpPr txBox="1">
            <a:spLocks noGrp="1"/>
          </p:cNvSpPr>
          <p:nvPr>
            <p:ph type="body" idx="1"/>
          </p:nvPr>
        </p:nvSpPr>
        <p:spPr>
          <a:xfrm>
            <a:off x="467626" y="1941641"/>
            <a:ext cx="3935253" cy="1075880"/>
          </a:xfrm>
          <a:prstGeom prst="rect">
            <a:avLst/>
          </a:prstGeom>
        </p:spPr>
        <p:txBody>
          <a:bodyPr spcFirstLastPara="1" wrap="square" lIns="91425" tIns="91425" rIns="91425" bIns="91425" anchor="t" anchorCtr="0">
            <a:noAutofit/>
          </a:bodyPr>
          <a:lstStyle/>
          <a:p>
            <a:pPr marL="0" lvl="0" indent="0" algn="l" rtl="0">
              <a:lnSpc>
                <a:spcPts val="2120"/>
              </a:lnSpc>
              <a:spcBef>
                <a:spcPts val="0"/>
              </a:spcBef>
              <a:spcAft>
                <a:spcPts val="0"/>
              </a:spcAft>
              <a:buNone/>
            </a:pPr>
            <a:r>
              <a:rPr lang="en"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Why: </a:t>
            </a: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When you share the campaign on Facebook, Twitter, or email, you will know exactly, how many clicks, gifts, and dollars your sharing is generating.</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1" name="Google Shape;81;p15"/>
          <p:cNvPicPr preferRelativeResize="0"/>
          <p:nvPr/>
        </p:nvPicPr>
        <p:blipFill>
          <a:blip r:embed="rId3"/>
          <a:srcRect/>
          <a:stretch/>
        </p:blipFill>
        <p:spPr>
          <a:xfrm>
            <a:off x="5073124" y="3271670"/>
            <a:ext cx="2829976" cy="3020187"/>
          </a:xfrm>
          <a:prstGeom prst="rect">
            <a:avLst/>
          </a:prstGeom>
          <a:noFill/>
          <a:ln>
            <a:noFill/>
          </a:ln>
        </p:spPr>
      </p:pic>
      <p:sp>
        <p:nvSpPr>
          <p:cNvPr id="83" name="Google Shape;83;p15"/>
          <p:cNvSpPr txBox="1"/>
          <p:nvPr/>
        </p:nvSpPr>
        <p:spPr>
          <a:xfrm>
            <a:off x="4951204" y="2070291"/>
            <a:ext cx="3725170" cy="987870"/>
          </a:xfrm>
          <a:prstGeom prst="rect">
            <a:avLst/>
          </a:prstGeom>
          <a:noFill/>
          <a:ln>
            <a:noFill/>
          </a:ln>
        </p:spPr>
        <p:txBody>
          <a:bodyPr spcFirstLastPara="1" wrap="square" lIns="91425" tIns="91425" rIns="91425" bIns="91425" anchor="ctr" anchorCtr="0">
            <a:noAutofit/>
          </a:bodyPr>
          <a:lstStyle/>
          <a:p>
            <a:pPr marL="0" lvl="0" indent="0" algn="l" rtl="0">
              <a:lnSpc>
                <a:spcPts val="2120"/>
              </a:lnSpc>
              <a:spcBef>
                <a:spcPts val="0"/>
              </a:spcBef>
              <a:spcAft>
                <a:spcPts val="0"/>
              </a:spcAft>
              <a:buNone/>
            </a:pPr>
            <a:r>
              <a:rPr lang="en" sz="1600" b="1" dirty="0">
                <a:solidFill>
                  <a:srgbClr val="195E47"/>
                </a:solidFill>
                <a:latin typeface="Open Sans" panose="020B0606030504020204" pitchFamily="34" charset="0"/>
                <a:ea typeface="Open Sans" panose="020B0606030504020204" pitchFamily="34" charset="0"/>
                <a:cs typeface="Open Sans" panose="020B0606030504020204" pitchFamily="34" charset="0"/>
                <a:sym typeface="Calibri"/>
              </a:rPr>
              <a:t>How: </a:t>
            </a:r>
            <a:r>
              <a:rPr lang="en" sz="1600" dirty="0">
                <a:solidFill>
                  <a:srgbClr val="195E47"/>
                </a:solidFill>
                <a:latin typeface="Open Sans" panose="020B0606030504020204" pitchFamily="34" charset="0"/>
                <a:ea typeface="Open Sans" panose="020B0606030504020204" pitchFamily="34" charset="0"/>
                <a:cs typeface="Open Sans" panose="020B0606030504020204" pitchFamily="34" charset="0"/>
                <a:sym typeface="Calibri"/>
                <a:hlinkClick r:id="rId4">
                  <a:extLst>
                    <a:ext uri="{A12FA001-AC4F-418D-AE19-62706E023703}">
                      <ahyp:hlinkClr xmlns:ahyp="http://schemas.microsoft.com/office/drawing/2018/hyperlinkcolor" val="tx"/>
                    </a:ext>
                  </a:extLst>
                </a:hlinkClick>
              </a:rPr>
              <a:t>Visit GiveCampus.com</a:t>
            </a:r>
            <a:r>
              <a:rPr lang="en" sz="1600" dirty="0">
                <a:solidFill>
                  <a:srgbClr val="195E47"/>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rPr>
              <a:t>and click ”Sign Up”. You can use your Facebook account or email. If you already have an account, click “Login”.</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 name="Picture 1"/>
          <p:cNvPicPr>
            <a:picLocks noChangeAspect="1"/>
          </p:cNvPicPr>
          <p:nvPr/>
        </p:nvPicPr>
        <p:blipFill>
          <a:blip r:embed="rId5"/>
          <a:srcRect/>
          <a:stretch/>
        </p:blipFill>
        <p:spPr>
          <a:xfrm>
            <a:off x="579479" y="3271670"/>
            <a:ext cx="3651732" cy="2990642"/>
          </a:xfrm>
          <a:prstGeom prst="rect">
            <a:avLst/>
          </a:prstGeom>
          <a:ln w="12700">
            <a:solidFill>
              <a:schemeClr val="bg1">
                <a:lumMod val="85000"/>
              </a:schemeClr>
            </a:solidFill>
          </a:ln>
        </p:spPr>
      </p:pic>
      <p:sp>
        <p:nvSpPr>
          <p:cNvPr id="5" name="Oval 4">
            <a:extLst>
              <a:ext uri="{FF2B5EF4-FFF2-40B4-BE49-F238E27FC236}">
                <a16:creationId xmlns:a16="http://schemas.microsoft.com/office/drawing/2014/main" id="{EC94682B-4C89-F544-96C6-245481F92083}"/>
              </a:ext>
            </a:extLst>
          </p:cNvPr>
          <p:cNvSpPr/>
          <p:nvPr/>
        </p:nvSpPr>
        <p:spPr>
          <a:xfrm>
            <a:off x="590630" y="406400"/>
            <a:ext cx="872410" cy="872410"/>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AC76572-F806-594D-8CFB-5C86FCC45F53}"/>
              </a:ext>
            </a:extLst>
          </p:cNvPr>
          <p:cNvCxnSpPr>
            <a:cxnSpLocks/>
          </p:cNvCxnSpPr>
          <p:nvPr/>
        </p:nvCxnSpPr>
        <p:spPr>
          <a:xfrm>
            <a:off x="590630" y="3429000"/>
            <a:ext cx="806041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Google Shape;97;p17"/>
          <p:cNvSpPr txBox="1"/>
          <p:nvPr/>
        </p:nvSpPr>
        <p:spPr>
          <a:xfrm>
            <a:off x="590630" y="2187717"/>
            <a:ext cx="3878400" cy="916303"/>
          </a:xfrm>
          <a:prstGeom prst="rect">
            <a:avLst/>
          </a:prstGeom>
          <a:noFill/>
          <a:ln>
            <a:noFill/>
          </a:ln>
        </p:spPr>
        <p:txBody>
          <a:bodyPr spcFirstLastPara="1" wrap="square" lIns="91425" tIns="91425" rIns="91425" bIns="91425" anchor="t" anchorCtr="0">
            <a:noAutofit/>
          </a:bodyPr>
          <a:lstStyle/>
          <a:p>
            <a:pPr marL="0" lvl="0" indent="0" algn="l" rtl="0">
              <a:lnSpc>
                <a:spcPts val="2120"/>
              </a:lnSpc>
              <a:spcBef>
                <a:spcPts val="0"/>
              </a:spcBef>
              <a:spcAft>
                <a:spcPts val="0"/>
              </a:spcAft>
              <a:buNone/>
            </a:pP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rPr>
              <a:t>Upload a video and use your own words to explain why this campaign </a:t>
            </a:r>
            <a:b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rPr>
            </a:b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rPr>
              <a:t>is important to you!</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spcBef>
                <a:spcPts val="0"/>
              </a:spcBef>
              <a:spcAft>
                <a:spcPts val="0"/>
              </a:spcAft>
              <a:buNone/>
            </a:pPr>
            <a:r>
              <a:rPr lang="en" sz="1100" dirty="0"/>
              <a:t>					</a:t>
            </a:r>
            <a:endParaRPr sz="1100" dirty="0"/>
          </a:p>
          <a:p>
            <a:pPr marL="0" lvl="0" indent="0" algn="l" rtl="0">
              <a:spcBef>
                <a:spcPts val="0"/>
              </a:spcBef>
              <a:spcAft>
                <a:spcPts val="0"/>
              </a:spcAft>
              <a:buNone/>
            </a:pPr>
            <a:endParaRPr dirty="0"/>
          </a:p>
        </p:txBody>
      </p:sp>
      <p:sp>
        <p:nvSpPr>
          <p:cNvPr id="98" name="Google Shape;98;p17"/>
          <p:cNvSpPr txBox="1"/>
          <p:nvPr/>
        </p:nvSpPr>
        <p:spPr>
          <a:xfrm>
            <a:off x="592142" y="3771900"/>
            <a:ext cx="2014705" cy="40169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How: </a:t>
            </a:r>
            <a:r>
              <a:rPr lang="en" sz="16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3 Easy Steps </a:t>
            </a:r>
            <a:endParaRPr sz="16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Google Shape;99;p17"/>
          <p:cNvSpPr txBox="1"/>
          <p:nvPr/>
        </p:nvSpPr>
        <p:spPr>
          <a:xfrm>
            <a:off x="416597" y="4985273"/>
            <a:ext cx="2430300" cy="121673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195E47"/>
                </a:solidFill>
                <a:latin typeface="Roboto" panose="02000000000000000000" pitchFamily="2" charset="0"/>
                <a:ea typeface="Roboto" panose="02000000000000000000" pitchFamily="2" charset="0"/>
                <a:cs typeface="Calibri"/>
                <a:sym typeface="Calibri"/>
              </a:rPr>
              <a:t>Record a short video</a:t>
            </a:r>
            <a:endParaRPr sz="1600" b="1" dirty="0">
              <a:solidFill>
                <a:srgbClr val="195E47"/>
              </a:solidFill>
              <a:latin typeface="Roboto" panose="02000000000000000000" pitchFamily="2" charset="0"/>
              <a:ea typeface="Roboto" panose="02000000000000000000" pitchFamily="2" charset="0"/>
              <a:cs typeface="Calibri"/>
              <a:sym typeface="Calibri"/>
            </a:endParaRPr>
          </a:p>
          <a:p>
            <a:pPr marL="0" lvl="0" indent="0" algn="ctr" rtl="0">
              <a:spcBef>
                <a:spcPts val="0"/>
              </a:spcBef>
              <a:spcAft>
                <a:spcPts val="0"/>
              </a:spcAft>
              <a:buNone/>
            </a:pPr>
            <a:endParaRPr sz="1300" dirty="0">
              <a:latin typeface="Calibri"/>
              <a:ea typeface="Calibri"/>
              <a:cs typeface="Calibri"/>
              <a:sym typeface="Calibri"/>
            </a:endParaRPr>
          </a:p>
          <a:p>
            <a:pPr marL="0" lvl="0" indent="0" algn="ctr" rtl="0">
              <a:spcBef>
                <a:spcPts val="0"/>
              </a:spcBef>
              <a:spcAft>
                <a:spcPts val="0"/>
              </a:spcAft>
              <a:buNone/>
            </a:pPr>
            <a:r>
              <a:rPr lang="en" sz="1200" dirty="0">
                <a:latin typeface="Open Sans" panose="020B0606030504020204" pitchFamily="34" charset="0"/>
                <a:ea typeface="Open Sans" panose="020B0606030504020204" pitchFamily="34" charset="0"/>
                <a:cs typeface="Open Sans" panose="020B0606030504020204" pitchFamily="34" charset="0"/>
                <a:sym typeface="Calibri"/>
              </a:rPr>
              <a:t>Tell your friends why you’re supporting this campaign and why they should, too.</a:t>
            </a:r>
            <a:endParaRPr sz="1200" dirty="0">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01" name="Google Shape;101;p17"/>
          <p:cNvSpPr txBox="1"/>
          <p:nvPr/>
        </p:nvSpPr>
        <p:spPr>
          <a:xfrm>
            <a:off x="6167362" y="4905436"/>
            <a:ext cx="2513400" cy="1216736"/>
          </a:xfrm>
          <a:prstGeom prst="rect">
            <a:avLst/>
          </a:prstGeom>
          <a:noFill/>
          <a:ln>
            <a:noFill/>
          </a:ln>
        </p:spPr>
        <p:txBody>
          <a:bodyPr spcFirstLastPara="1" wrap="square" lIns="91425" tIns="91425" rIns="91425" bIns="91425" anchor="ctr" anchorCtr="0">
            <a:noAutofit/>
          </a:bodyPr>
          <a:lstStyle/>
          <a:p>
            <a:pPr lvl="0" indent="0" algn="ctr">
              <a:spcBef>
                <a:spcPts val="0"/>
              </a:spcBef>
              <a:spcAft>
                <a:spcPts val="0"/>
              </a:spcAft>
              <a:buNone/>
            </a:pPr>
            <a:r>
              <a:rPr lang="en" sz="1600" b="1" dirty="0">
                <a:solidFill>
                  <a:srgbClr val="195E47"/>
                </a:solidFill>
                <a:latin typeface="Roboto" panose="02000000000000000000" pitchFamily="2" charset="0"/>
                <a:ea typeface="Roboto" panose="02000000000000000000" pitchFamily="2" charset="0"/>
                <a:cs typeface="Calibri"/>
                <a:sym typeface="Calibri"/>
              </a:rPr>
              <a:t>Share!</a:t>
            </a:r>
            <a:endParaRPr sz="1600" b="1" dirty="0">
              <a:solidFill>
                <a:srgbClr val="195E47"/>
              </a:solidFill>
              <a:latin typeface="Roboto" panose="02000000000000000000" pitchFamily="2" charset="0"/>
              <a:ea typeface="Roboto" panose="02000000000000000000" pitchFamily="2" charset="0"/>
              <a:cs typeface="Calibri"/>
              <a:sym typeface="Calibri"/>
            </a:endParaRPr>
          </a:p>
          <a:p>
            <a:pPr marL="0" lvl="0" indent="0" algn="ctr" rtl="0">
              <a:spcBef>
                <a:spcPts val="0"/>
              </a:spcBef>
              <a:spcAft>
                <a:spcPts val="0"/>
              </a:spcAft>
              <a:buNone/>
            </a:pPr>
            <a:endParaRPr sz="1300" dirty="0">
              <a:latin typeface="Calibri"/>
              <a:ea typeface="Calibri"/>
              <a:cs typeface="Calibri"/>
              <a:sym typeface="Calibri"/>
            </a:endParaRPr>
          </a:p>
          <a:p>
            <a:pPr marL="0" lvl="0" indent="0" algn="ctr" rtl="0">
              <a:spcBef>
                <a:spcPts val="0"/>
              </a:spcBef>
              <a:spcAft>
                <a:spcPts val="0"/>
              </a:spcAft>
              <a:buNone/>
            </a:pPr>
            <a:r>
              <a:rPr lang="en" sz="1200" dirty="0">
                <a:latin typeface="Open Sans" panose="020B0606030504020204" pitchFamily="34" charset="0"/>
                <a:ea typeface="Open Sans" panose="020B0606030504020204" pitchFamily="34" charset="0"/>
                <a:cs typeface="Open Sans" panose="020B0606030504020204" pitchFamily="34" charset="0"/>
                <a:sym typeface="Calibri"/>
              </a:rPr>
              <a:t>Share the link with your friends and inspire them to make a gift.</a:t>
            </a:r>
            <a:endParaRPr sz="1200" dirty="0">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102" name="Google Shape;102;p17"/>
          <p:cNvPicPr preferRelativeResize="0"/>
          <p:nvPr/>
        </p:nvPicPr>
        <p:blipFill>
          <a:blip r:embed="rId3"/>
          <a:srcRect/>
          <a:stretch/>
        </p:blipFill>
        <p:spPr>
          <a:xfrm>
            <a:off x="1353245" y="4467100"/>
            <a:ext cx="557005" cy="571167"/>
          </a:xfrm>
          <a:prstGeom prst="rect">
            <a:avLst/>
          </a:prstGeom>
          <a:solidFill>
            <a:schemeClr val="bg1"/>
          </a:solidFill>
          <a:ln>
            <a:noFill/>
          </a:ln>
        </p:spPr>
      </p:pic>
      <p:sp>
        <p:nvSpPr>
          <p:cNvPr id="100" name="Google Shape;100;p17"/>
          <p:cNvSpPr txBox="1"/>
          <p:nvPr/>
        </p:nvSpPr>
        <p:spPr>
          <a:xfrm>
            <a:off x="3368832" y="4874885"/>
            <a:ext cx="2278380" cy="1216737"/>
          </a:xfrm>
          <a:prstGeom prst="rect">
            <a:avLst/>
          </a:prstGeom>
          <a:noFill/>
          <a:ln>
            <a:noFill/>
          </a:ln>
        </p:spPr>
        <p:txBody>
          <a:bodyPr spcFirstLastPara="1" wrap="square" lIns="91425" tIns="91425" rIns="91425" bIns="91425" anchor="ctr" anchorCtr="0">
            <a:noAutofit/>
          </a:bodyPr>
          <a:lstStyle/>
          <a:p>
            <a:pPr algn="ctr"/>
            <a:r>
              <a:rPr lang="en" sz="1600" b="1" dirty="0">
                <a:solidFill>
                  <a:srgbClr val="195E47"/>
                </a:solidFill>
                <a:latin typeface="Roboto" panose="02000000000000000000" pitchFamily="2" charset="0"/>
                <a:ea typeface="Roboto" panose="02000000000000000000" pitchFamily="2" charset="0"/>
                <a:cs typeface="Calibri"/>
                <a:sym typeface="Calibri"/>
              </a:rPr>
              <a:t>Upload your video</a:t>
            </a:r>
            <a:endParaRPr sz="1600" b="1" dirty="0">
              <a:solidFill>
                <a:srgbClr val="195E47"/>
              </a:solidFill>
              <a:latin typeface="Roboto" panose="02000000000000000000" pitchFamily="2" charset="0"/>
              <a:ea typeface="Roboto" panose="02000000000000000000" pitchFamily="2" charset="0"/>
              <a:cs typeface="Calibri"/>
              <a:sym typeface="Calibri"/>
            </a:endParaRPr>
          </a:p>
          <a:p>
            <a:pPr marL="0" lvl="0" indent="0" algn="ctr" rtl="0">
              <a:spcBef>
                <a:spcPts val="0"/>
              </a:spcBef>
              <a:spcAft>
                <a:spcPts val="0"/>
              </a:spcAft>
              <a:buNone/>
            </a:pPr>
            <a:endParaRPr lang="en-US" sz="1300" dirty="0">
              <a:latin typeface="Calibri"/>
              <a:ea typeface="Calibri"/>
              <a:cs typeface="Calibri"/>
              <a:sym typeface="Calibri"/>
            </a:endParaRPr>
          </a:p>
          <a:p>
            <a:pPr algn="ctr"/>
            <a:r>
              <a:rPr lang="en" sz="1200" dirty="0">
                <a:latin typeface="Open Sans" panose="020B0606030504020204" pitchFamily="34" charset="0"/>
                <a:ea typeface="Open Sans" panose="020B0606030504020204" pitchFamily="34" charset="0"/>
                <a:cs typeface="Open Sans" panose="020B0606030504020204" pitchFamily="34" charset="0"/>
                <a:sym typeface="Calibri"/>
              </a:rPr>
              <a:t>After you upload the video, you’ll receive a link to share.</a:t>
            </a:r>
            <a:endParaRPr sz="1200" dirty="0">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103" name="Google Shape;103;p17"/>
          <p:cNvPicPr preferRelativeResize="0"/>
          <p:nvPr/>
        </p:nvPicPr>
        <p:blipFill>
          <a:blip r:embed="rId4"/>
          <a:srcRect/>
          <a:stretch/>
        </p:blipFill>
        <p:spPr>
          <a:xfrm>
            <a:off x="4215005" y="4416230"/>
            <a:ext cx="693671" cy="660900"/>
          </a:xfrm>
          <a:prstGeom prst="rect">
            <a:avLst/>
          </a:prstGeom>
          <a:noFill/>
          <a:ln>
            <a:noFill/>
          </a:ln>
        </p:spPr>
      </p:pic>
      <p:pic>
        <p:nvPicPr>
          <p:cNvPr id="104" name="Google Shape;104;p17"/>
          <p:cNvPicPr preferRelativeResize="0"/>
          <p:nvPr/>
        </p:nvPicPr>
        <p:blipFill>
          <a:blip r:embed="rId5"/>
          <a:srcRect/>
          <a:stretch/>
        </p:blipFill>
        <p:spPr>
          <a:xfrm>
            <a:off x="7175853" y="4416230"/>
            <a:ext cx="551660" cy="660900"/>
          </a:xfrm>
          <a:prstGeom prst="rect">
            <a:avLst/>
          </a:prstGeom>
          <a:noFill/>
          <a:ln>
            <a:noFill/>
          </a:ln>
        </p:spPr>
      </p:pic>
      <p:sp>
        <p:nvSpPr>
          <p:cNvPr id="12" name="Rectangle 11">
            <a:extLst>
              <a:ext uri="{FF2B5EF4-FFF2-40B4-BE49-F238E27FC236}">
                <a16:creationId xmlns:a16="http://schemas.microsoft.com/office/drawing/2014/main" id="{B269469F-7A76-D343-B789-33E821BD5059}"/>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58;p13">
            <a:extLst>
              <a:ext uri="{FF2B5EF4-FFF2-40B4-BE49-F238E27FC236}">
                <a16:creationId xmlns:a16="http://schemas.microsoft.com/office/drawing/2014/main" id="{0D7A547A-1AC5-734D-B669-7B9F6BC07820}"/>
              </a:ext>
            </a:extLst>
          </p:cNvPr>
          <p:cNvSpPr txBox="1">
            <a:spLocks/>
          </p:cNvSpPr>
          <p:nvPr/>
        </p:nvSpPr>
        <p:spPr>
          <a:xfrm>
            <a:off x="1635490" y="521887"/>
            <a:ext cx="6730309" cy="653303"/>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SzPct val="100000"/>
              <a:buNone/>
            </a:pPr>
            <a:r>
              <a:rPr lang="en-US" sz="3600" b="1" dirty="0">
                <a:solidFill>
                  <a:schemeClr val="bg1"/>
                </a:solidFill>
                <a:latin typeface="Roboto" panose="02000000000000000000" pitchFamily="2" charset="0"/>
                <a:ea typeface="Roboto" panose="02000000000000000000" pitchFamily="2" charset="0"/>
              </a:rPr>
              <a:t>Create a personal plea video</a:t>
            </a:r>
          </a:p>
        </p:txBody>
      </p:sp>
      <p:sp>
        <p:nvSpPr>
          <p:cNvPr id="14" name="Oval 13">
            <a:extLst>
              <a:ext uri="{FF2B5EF4-FFF2-40B4-BE49-F238E27FC236}">
                <a16:creationId xmlns:a16="http://schemas.microsoft.com/office/drawing/2014/main" id="{D2C03B3C-BA2D-A847-A4AC-13B44172B7DB}"/>
              </a:ext>
            </a:extLst>
          </p:cNvPr>
          <p:cNvSpPr/>
          <p:nvPr/>
        </p:nvSpPr>
        <p:spPr>
          <a:xfrm>
            <a:off x="590630" y="406400"/>
            <a:ext cx="872410" cy="872410"/>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2</a:t>
            </a:r>
          </a:p>
        </p:txBody>
      </p:sp>
      <p:pic>
        <p:nvPicPr>
          <p:cNvPr id="15" name="Picture 14">
            <a:extLst>
              <a:ext uri="{FF2B5EF4-FFF2-40B4-BE49-F238E27FC236}">
                <a16:creationId xmlns:a16="http://schemas.microsoft.com/office/drawing/2014/main" id="{294D759D-E46F-EC42-9345-E2A659235D8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72000" y="1361259"/>
            <a:ext cx="3028124" cy="2443958"/>
          </a:xfrm>
          <a:prstGeom prst="rect">
            <a:avLst/>
          </a:prstGeom>
          <a:ln w="12700">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6"/>
          <p:cNvSpPr txBox="1">
            <a:spLocks noGrp="1"/>
          </p:cNvSpPr>
          <p:nvPr>
            <p:ph type="body" idx="1"/>
          </p:nvPr>
        </p:nvSpPr>
        <p:spPr>
          <a:xfrm>
            <a:off x="589955" y="1852846"/>
            <a:ext cx="7964090" cy="35302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Motivate others to give by creating your very own matching donation or challenge.</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0" name="Google Shape;90;p16"/>
          <p:cNvPicPr preferRelativeResize="0"/>
          <p:nvPr/>
        </p:nvPicPr>
        <p:blipFill>
          <a:blip r:embed="rId3"/>
          <a:srcRect/>
          <a:stretch/>
        </p:blipFill>
        <p:spPr>
          <a:xfrm>
            <a:off x="4140037" y="2512625"/>
            <a:ext cx="4611680" cy="3220525"/>
          </a:xfrm>
          <a:prstGeom prst="rect">
            <a:avLst/>
          </a:prstGeom>
          <a:noFill/>
          <a:ln>
            <a:noFill/>
          </a:ln>
        </p:spPr>
      </p:pic>
      <p:pic>
        <p:nvPicPr>
          <p:cNvPr id="91" name="Google Shape;91;p16"/>
          <p:cNvPicPr preferRelativeResize="0"/>
          <p:nvPr/>
        </p:nvPicPr>
        <p:blipFill>
          <a:blip r:embed="rId4"/>
          <a:srcRect/>
          <a:stretch/>
        </p:blipFill>
        <p:spPr>
          <a:xfrm>
            <a:off x="2275840" y="3759544"/>
            <a:ext cx="2040792" cy="2817451"/>
          </a:xfrm>
          <a:prstGeom prst="rect">
            <a:avLst/>
          </a:prstGeom>
          <a:noFill/>
          <a:ln w="12700">
            <a:solidFill>
              <a:schemeClr val="bg1">
                <a:lumMod val="8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C85E0DB1-47E7-154A-A08F-52C21B2608B9}"/>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58;p13">
            <a:extLst>
              <a:ext uri="{FF2B5EF4-FFF2-40B4-BE49-F238E27FC236}">
                <a16:creationId xmlns:a16="http://schemas.microsoft.com/office/drawing/2014/main" id="{BDC58324-097D-BA4A-8376-EDDD67B2A155}"/>
              </a:ext>
            </a:extLst>
          </p:cNvPr>
          <p:cNvSpPr txBox="1">
            <a:spLocks/>
          </p:cNvSpPr>
          <p:nvPr/>
        </p:nvSpPr>
        <p:spPr>
          <a:xfrm>
            <a:off x="1635490" y="521887"/>
            <a:ext cx="7122430" cy="756923"/>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SzPct val="100000"/>
              <a:buNone/>
            </a:pPr>
            <a:r>
              <a:rPr lang="en-US" sz="3600" b="1" dirty="0">
                <a:solidFill>
                  <a:schemeClr val="bg1"/>
                </a:solidFill>
                <a:latin typeface="Roboto" panose="02000000000000000000" pitchFamily="2" charset="0"/>
                <a:ea typeface="Roboto" panose="02000000000000000000" pitchFamily="2" charset="0"/>
              </a:rPr>
              <a:t>Offer a matching gift or challenge</a:t>
            </a:r>
          </a:p>
        </p:txBody>
      </p:sp>
      <p:sp>
        <p:nvSpPr>
          <p:cNvPr id="8" name="Oval 7">
            <a:extLst>
              <a:ext uri="{FF2B5EF4-FFF2-40B4-BE49-F238E27FC236}">
                <a16:creationId xmlns:a16="http://schemas.microsoft.com/office/drawing/2014/main" id="{F457F1DB-C327-2445-AE18-51E94DC4D3F2}"/>
              </a:ext>
            </a:extLst>
          </p:cNvPr>
          <p:cNvSpPr/>
          <p:nvPr/>
        </p:nvSpPr>
        <p:spPr>
          <a:xfrm>
            <a:off x="590630" y="406400"/>
            <a:ext cx="872410" cy="872410"/>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3</a:t>
            </a:r>
          </a:p>
        </p:txBody>
      </p:sp>
      <p:sp>
        <p:nvSpPr>
          <p:cNvPr id="4" name="TextBox 3">
            <a:extLst>
              <a:ext uri="{FF2B5EF4-FFF2-40B4-BE49-F238E27FC236}">
                <a16:creationId xmlns:a16="http://schemas.microsoft.com/office/drawing/2014/main" id="{70220D77-006D-0D45-809A-927918432CD1}"/>
              </a:ext>
            </a:extLst>
          </p:cNvPr>
          <p:cNvSpPr txBox="1"/>
          <p:nvPr/>
        </p:nvSpPr>
        <p:spPr>
          <a:xfrm>
            <a:off x="589955" y="2405114"/>
            <a:ext cx="3371770" cy="1155188"/>
          </a:xfrm>
          <a:prstGeom prst="rect">
            <a:avLst/>
          </a:prstGeom>
          <a:noFill/>
        </p:spPr>
        <p:txBody>
          <a:bodyPr wrap="square" rtlCol="0">
            <a:spAutoFit/>
          </a:bodyPr>
          <a:lstStyle/>
          <a:p>
            <a:pPr>
              <a:lnSpc>
                <a:spcPts val="2120"/>
              </a:lnSpc>
            </a:pPr>
            <a:r>
              <a:rPr lang="en-US"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How: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On the campaign page, click on “Offer a Matching Donation” or “Offer a Challenge” on the sidebar below the video.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8"/>
          <p:cNvSpPr txBox="1">
            <a:spLocks noGrp="1"/>
          </p:cNvSpPr>
          <p:nvPr>
            <p:ph type="body" idx="1"/>
          </p:nvPr>
        </p:nvSpPr>
        <p:spPr>
          <a:xfrm>
            <a:off x="590630" y="1941641"/>
            <a:ext cx="2956294" cy="2310583"/>
          </a:xfrm>
          <a:prstGeom prst="rect">
            <a:avLst/>
          </a:prstGeom>
        </p:spPr>
        <p:txBody>
          <a:bodyPr spcFirstLastPara="1" wrap="square" lIns="91425" tIns="91425" rIns="91425" bIns="91425" anchor="t" anchorCtr="0">
            <a:noAutofit/>
          </a:bodyPr>
          <a:lstStyle/>
          <a:p>
            <a:pPr marL="0" lvl="0" indent="0" algn="l" rtl="0">
              <a:lnSpc>
                <a:spcPts val="2120"/>
              </a:lnSpc>
              <a:spcBef>
                <a:spcPts val="0"/>
              </a:spcBef>
              <a:spcAft>
                <a:spcPts val="0"/>
              </a:spcAft>
              <a:buNone/>
            </a:pPr>
            <a:r>
              <a:rPr lang="en" sz="16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Lead by example and make a donation of any size.</a:t>
            </a:r>
            <a:endParaRPr sz="16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ts val="2120"/>
              </a:lnSpc>
              <a:spcBef>
                <a:spcPts val="1600"/>
              </a:spcBef>
              <a:spcAft>
                <a:spcPts val="1600"/>
              </a:spcAft>
              <a:buNone/>
            </a:pP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Gifts can be made by credit card, debit card, and by </a:t>
            </a:r>
            <a:b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bank account.</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2" name="Google Shape;112;p18"/>
          <p:cNvPicPr preferRelativeResize="0"/>
          <p:nvPr/>
        </p:nvPicPr>
        <p:blipFill>
          <a:blip r:embed="rId3"/>
          <a:srcRect/>
          <a:stretch/>
        </p:blipFill>
        <p:spPr>
          <a:xfrm>
            <a:off x="4504175" y="1941641"/>
            <a:ext cx="3754125" cy="4625374"/>
          </a:xfrm>
          <a:prstGeom prst="rect">
            <a:avLst/>
          </a:prstGeom>
          <a:noFill/>
          <a:ln>
            <a:noFill/>
          </a:ln>
        </p:spPr>
      </p:pic>
      <p:sp>
        <p:nvSpPr>
          <p:cNvPr id="5" name="Rectangle 4">
            <a:extLst>
              <a:ext uri="{FF2B5EF4-FFF2-40B4-BE49-F238E27FC236}">
                <a16:creationId xmlns:a16="http://schemas.microsoft.com/office/drawing/2014/main" id="{2C2E591A-1B80-1547-B67B-1D238CC1E6AE}"/>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58;p13">
            <a:extLst>
              <a:ext uri="{FF2B5EF4-FFF2-40B4-BE49-F238E27FC236}">
                <a16:creationId xmlns:a16="http://schemas.microsoft.com/office/drawing/2014/main" id="{773B07A7-AD85-3F4D-93DD-FA895B0BC610}"/>
              </a:ext>
            </a:extLst>
          </p:cNvPr>
          <p:cNvSpPr txBox="1">
            <a:spLocks/>
          </p:cNvSpPr>
          <p:nvPr/>
        </p:nvSpPr>
        <p:spPr>
          <a:xfrm>
            <a:off x="1635490" y="521887"/>
            <a:ext cx="7122430" cy="756923"/>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SzPct val="100000"/>
              <a:buNone/>
            </a:pPr>
            <a:r>
              <a:rPr lang="en-US" sz="3600" b="1" dirty="0">
                <a:solidFill>
                  <a:schemeClr val="bg1"/>
                </a:solidFill>
                <a:latin typeface="Roboto" panose="02000000000000000000" pitchFamily="2" charset="0"/>
                <a:ea typeface="Roboto" panose="02000000000000000000" pitchFamily="2" charset="0"/>
              </a:rPr>
              <a:t>Make a gift!</a:t>
            </a:r>
          </a:p>
        </p:txBody>
      </p:sp>
      <p:sp>
        <p:nvSpPr>
          <p:cNvPr id="7" name="Oval 6">
            <a:extLst>
              <a:ext uri="{FF2B5EF4-FFF2-40B4-BE49-F238E27FC236}">
                <a16:creationId xmlns:a16="http://schemas.microsoft.com/office/drawing/2014/main" id="{2C1BCDE8-F1BA-C74E-AD72-9C6159611C57}"/>
              </a:ext>
            </a:extLst>
          </p:cNvPr>
          <p:cNvSpPr/>
          <p:nvPr/>
        </p:nvSpPr>
        <p:spPr>
          <a:xfrm>
            <a:off x="590630" y="406400"/>
            <a:ext cx="872410" cy="872410"/>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9"/>
          <p:cNvSpPr txBox="1">
            <a:spLocks noGrp="1"/>
          </p:cNvSpPr>
          <p:nvPr>
            <p:ph type="body" idx="1"/>
          </p:nvPr>
        </p:nvSpPr>
        <p:spPr>
          <a:xfrm>
            <a:off x="1372095" y="1863483"/>
            <a:ext cx="6867665" cy="3024214"/>
          </a:xfrm>
          <a:prstGeom prst="rect">
            <a:avLst/>
          </a:prstGeom>
        </p:spPr>
        <p:txBody>
          <a:bodyPr spcFirstLastPara="1" wrap="square" lIns="91425" tIns="91425" rIns="91425" bIns="91425" anchor="t" anchorCtr="0">
            <a:noAutofit/>
          </a:bodyPr>
          <a:lstStyle/>
          <a:p>
            <a:pPr marL="76200" lvl="0" indent="0" algn="l" rtl="0">
              <a:lnSpc>
                <a:spcPts val="6080"/>
              </a:lnSpc>
              <a:spcBef>
                <a:spcPts val="0"/>
              </a:spcBef>
              <a:spcAft>
                <a:spcPts val="0"/>
              </a:spcAft>
              <a:buClr>
                <a:srgbClr val="195E47"/>
              </a:buClr>
              <a:buSzPts val="2400"/>
              <a:buNone/>
            </a:pPr>
            <a:r>
              <a:rPr lang="en-US" sz="24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Become an advocate and track your impact</a:t>
            </a:r>
          </a:p>
          <a:p>
            <a:pPr marL="76200" lvl="0" indent="0" algn="l" rtl="0">
              <a:lnSpc>
                <a:spcPts val="6080"/>
              </a:lnSpc>
              <a:spcBef>
                <a:spcPts val="0"/>
              </a:spcBef>
              <a:spcAft>
                <a:spcPts val="0"/>
              </a:spcAft>
              <a:buSzPts val="2400"/>
              <a:buNone/>
            </a:pPr>
            <a:r>
              <a:rPr lang="en" sz="24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Create a personal plea video</a:t>
            </a:r>
            <a:endParaRPr sz="2400" b="1" dirty="0">
              <a:solidFill>
                <a:srgbClr val="195E47"/>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ts val="6080"/>
              </a:lnSpc>
              <a:spcBef>
                <a:spcPts val="0"/>
              </a:spcBef>
              <a:spcAft>
                <a:spcPts val="0"/>
              </a:spcAft>
              <a:buSzPts val="2400"/>
              <a:buNone/>
            </a:pPr>
            <a:r>
              <a:rPr lang="en" sz="24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Offer a match or challenge </a:t>
            </a:r>
            <a:endParaRPr sz="2400" b="1" dirty="0">
              <a:solidFill>
                <a:srgbClr val="195E47"/>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ts val="6080"/>
              </a:lnSpc>
              <a:spcBef>
                <a:spcPts val="0"/>
              </a:spcBef>
              <a:spcAft>
                <a:spcPts val="0"/>
              </a:spcAft>
              <a:buSzPts val="2400"/>
              <a:buNone/>
            </a:pPr>
            <a:r>
              <a:rPr lang="en" sz="24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Make a gift!</a:t>
            </a:r>
            <a:endParaRPr sz="2400" b="1" dirty="0">
              <a:solidFill>
                <a:srgbClr val="195E4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9" name="Google Shape;119;p19"/>
          <p:cNvSpPr txBox="1">
            <a:spLocks noGrp="1"/>
          </p:cNvSpPr>
          <p:nvPr>
            <p:ph type="subTitle" idx="4294967295"/>
          </p:nvPr>
        </p:nvSpPr>
        <p:spPr>
          <a:xfrm>
            <a:off x="381000" y="5192078"/>
            <a:ext cx="8382000" cy="872410"/>
          </a:xfrm>
          <a:prstGeom prst="rect">
            <a:avLst/>
          </a:prstGeom>
        </p:spPr>
        <p:txBody>
          <a:bodyPr spcFirstLastPara="1" wrap="square" lIns="91425" tIns="91425" rIns="91425" bIns="91425" anchor="t" anchorCtr="0">
            <a:noAutofit/>
          </a:bodyPr>
          <a:lstStyle/>
          <a:p>
            <a:pPr marL="0" lvl="0" indent="0" algn="ctr" rtl="0">
              <a:spcBef>
                <a:spcPts val="1600"/>
              </a:spcBef>
              <a:spcAft>
                <a:spcPts val="0"/>
              </a:spcAft>
              <a:buNone/>
            </a:pPr>
            <a:r>
              <a:rPr lang="en-US" sz="2400" b="1" dirty="0">
                <a:solidFill>
                  <a:srgbClr val="195E47"/>
                </a:solidFill>
                <a:latin typeface="Roboto" panose="02000000000000000000" pitchFamily="2" charset="0"/>
                <a:ea typeface="Roboto" panose="02000000000000000000" pitchFamily="2" charset="0"/>
              </a:rPr>
              <a:t>Questions?</a:t>
            </a:r>
            <a:br>
              <a:rPr lang="en-US" sz="2400" dirty="0">
                <a:solidFill>
                  <a:schemeClr val="tx1"/>
                </a:solidFill>
              </a:rPr>
            </a:br>
            <a:r>
              <a:rPr lang="en-US" sz="1800" dirty="0">
                <a:solidFill>
                  <a:srgbClr val="195E47"/>
                </a:solidFill>
                <a:latin typeface="Open Sans" panose="020B0606030504020204" pitchFamily="34" charset="0"/>
                <a:ea typeface="Open Sans" panose="020B0606030504020204" pitchFamily="34" charset="0"/>
                <a:cs typeface="Open Sans" panose="020B0606030504020204" pitchFamily="34" charset="0"/>
              </a:rPr>
              <a:t>Email </a:t>
            </a:r>
            <a:r>
              <a:rPr lang="en-US" sz="1800" dirty="0" err="1">
                <a:solidFill>
                  <a:srgbClr val="195E4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engagement.giving@saintleo.edu</a:t>
            </a:r>
            <a:endParaRPr lang="en-US" sz="2400" dirty="0">
              <a:solidFill>
                <a:srgbClr val="195E4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val 13">
            <a:extLst>
              <a:ext uri="{FF2B5EF4-FFF2-40B4-BE49-F238E27FC236}">
                <a16:creationId xmlns:a16="http://schemas.microsoft.com/office/drawing/2014/main" id="{D180281C-47B7-1847-B517-905F16B6E158}"/>
              </a:ext>
            </a:extLst>
          </p:cNvPr>
          <p:cNvSpPr/>
          <p:nvPr/>
        </p:nvSpPr>
        <p:spPr>
          <a:xfrm>
            <a:off x="821762" y="2192045"/>
            <a:ext cx="550333" cy="550333"/>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1</a:t>
            </a:r>
          </a:p>
        </p:txBody>
      </p:sp>
      <p:sp>
        <p:nvSpPr>
          <p:cNvPr id="17" name="Rectangle 16">
            <a:extLst>
              <a:ext uri="{FF2B5EF4-FFF2-40B4-BE49-F238E27FC236}">
                <a16:creationId xmlns:a16="http://schemas.microsoft.com/office/drawing/2014/main" id="{2B184E9E-F0B2-114C-AFE1-FF4C746BB9E2}"/>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58;p13">
            <a:extLst>
              <a:ext uri="{FF2B5EF4-FFF2-40B4-BE49-F238E27FC236}">
                <a16:creationId xmlns:a16="http://schemas.microsoft.com/office/drawing/2014/main" id="{F4BEF0EB-0035-5C4A-A607-D2481797C538}"/>
              </a:ext>
            </a:extLst>
          </p:cNvPr>
          <p:cNvSpPr txBox="1">
            <a:spLocks/>
          </p:cNvSpPr>
          <p:nvPr/>
        </p:nvSpPr>
        <p:spPr>
          <a:xfrm>
            <a:off x="590630" y="305940"/>
            <a:ext cx="7933610" cy="1056900"/>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FFC82A"/>
                </a:solidFill>
                <a:latin typeface="Roboto" panose="02000000000000000000" pitchFamily="2" charset="0"/>
                <a:ea typeface="Roboto" panose="02000000000000000000" pitchFamily="2" charset="0"/>
              </a:rPr>
              <a:t>Recap of the Four Ways You Can Help Make Day for Saint Leo Successful</a:t>
            </a:r>
          </a:p>
        </p:txBody>
      </p:sp>
      <p:sp>
        <p:nvSpPr>
          <p:cNvPr id="25" name="Oval 24">
            <a:extLst>
              <a:ext uri="{FF2B5EF4-FFF2-40B4-BE49-F238E27FC236}">
                <a16:creationId xmlns:a16="http://schemas.microsoft.com/office/drawing/2014/main" id="{B8A5F51E-ADC4-B940-8B1A-5C60161B1EE6}"/>
              </a:ext>
            </a:extLst>
          </p:cNvPr>
          <p:cNvSpPr/>
          <p:nvPr/>
        </p:nvSpPr>
        <p:spPr>
          <a:xfrm>
            <a:off x="821762" y="2933725"/>
            <a:ext cx="550333" cy="550333"/>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2</a:t>
            </a:r>
          </a:p>
        </p:txBody>
      </p:sp>
      <p:sp>
        <p:nvSpPr>
          <p:cNvPr id="26" name="Oval 25">
            <a:extLst>
              <a:ext uri="{FF2B5EF4-FFF2-40B4-BE49-F238E27FC236}">
                <a16:creationId xmlns:a16="http://schemas.microsoft.com/office/drawing/2014/main" id="{46C51B2D-C167-DC47-9CBF-082EFBE8CE40}"/>
              </a:ext>
            </a:extLst>
          </p:cNvPr>
          <p:cNvSpPr/>
          <p:nvPr/>
        </p:nvSpPr>
        <p:spPr>
          <a:xfrm>
            <a:off x="821762" y="3675405"/>
            <a:ext cx="550333" cy="550333"/>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3</a:t>
            </a:r>
          </a:p>
        </p:txBody>
      </p:sp>
      <p:sp>
        <p:nvSpPr>
          <p:cNvPr id="27" name="Oval 26">
            <a:extLst>
              <a:ext uri="{FF2B5EF4-FFF2-40B4-BE49-F238E27FC236}">
                <a16:creationId xmlns:a16="http://schemas.microsoft.com/office/drawing/2014/main" id="{1C46B327-D97E-944A-9896-F76192BBB218}"/>
              </a:ext>
            </a:extLst>
          </p:cNvPr>
          <p:cNvSpPr/>
          <p:nvPr/>
        </p:nvSpPr>
        <p:spPr>
          <a:xfrm>
            <a:off x="821762" y="4417085"/>
            <a:ext cx="550333" cy="550333"/>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TotalTime>
  <Words>368</Words>
  <Application>Microsoft Macintosh PowerPoint</Application>
  <PresentationFormat>On-screen Show (4:3)</PresentationFormat>
  <Paragraphs>40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 Light</vt:lpstr>
      <vt:lpstr>Roboto</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 Belvin</dc:creator>
  <cp:lastModifiedBy>Renee Gerstein</cp:lastModifiedBy>
  <cp:revision>19</cp:revision>
  <cp:lastPrinted>2022-03-14T20:33:43Z</cp:lastPrinted>
  <dcterms:modified xsi:type="dcterms:W3CDTF">2022-03-16T20:06:11Z</dcterms:modified>
</cp:coreProperties>
</file>